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D0DE21-A501-B940-830C-556735D346DE}" v="4" dt="2024-06-19T17:26:52.4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54"/>
  </p:normalViewPr>
  <p:slideViewPr>
    <p:cSldViewPr snapToGrid="0">
      <p:cViewPr>
        <p:scale>
          <a:sx n="110" d="100"/>
          <a:sy n="110" d="100"/>
        </p:scale>
        <p:origin x="632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34E4CC-092F-4CEF-AF0A-69B75F8B9B37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20B562B5-7B6A-D748-9A2C-54EE52DDEAC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Datasets</a:t>
          </a:r>
        </a:p>
      </dgm:t>
    </dgm:pt>
    <dgm:pt modelId="{547AA4C1-D08A-D347-BE65-637476465B98}" type="parTrans" cxnId="{9D62CD1D-1F6E-544B-8078-AD64457C3D20}">
      <dgm:prSet/>
      <dgm:spPr/>
      <dgm:t>
        <a:bodyPr/>
        <a:lstStyle/>
        <a:p>
          <a:endParaRPr lang="en-US"/>
        </a:p>
      </dgm:t>
    </dgm:pt>
    <dgm:pt modelId="{94CCAD92-32D9-E347-A75C-E0FF83718585}" type="sibTrans" cxnId="{9D62CD1D-1F6E-544B-8078-AD64457C3D20}">
      <dgm:prSet/>
      <dgm:spPr/>
      <dgm:t>
        <a:bodyPr/>
        <a:lstStyle/>
        <a:p>
          <a:endParaRPr lang="en-US"/>
        </a:p>
      </dgm:t>
    </dgm:pt>
    <dgm:pt modelId="{AFD33AF3-172C-3C40-A031-9AD01AD10E3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dirty="0"/>
            <a:t>Data Quality Assurance</a:t>
          </a:r>
        </a:p>
      </dgm:t>
    </dgm:pt>
    <dgm:pt modelId="{E5BC708D-B5FD-A141-B540-DC99DDCD21EC}" type="parTrans" cxnId="{272A1745-8A00-0A4F-9D41-9983C361C53D}">
      <dgm:prSet/>
      <dgm:spPr/>
      <dgm:t>
        <a:bodyPr/>
        <a:lstStyle/>
        <a:p>
          <a:endParaRPr lang="en-US"/>
        </a:p>
      </dgm:t>
    </dgm:pt>
    <dgm:pt modelId="{D2EF24F2-A334-7F45-86C6-1608A2970D85}" type="sibTrans" cxnId="{272A1745-8A00-0A4F-9D41-9983C361C53D}">
      <dgm:prSet/>
      <dgm:spPr/>
      <dgm:t>
        <a:bodyPr/>
        <a:lstStyle/>
        <a:p>
          <a:endParaRPr lang="en-US"/>
        </a:p>
      </dgm:t>
    </dgm:pt>
    <dgm:pt modelId="{DE4F7D5D-2245-4448-A163-E3A568139AC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dirty="0"/>
            <a:t>Data Filtering and Restrictions</a:t>
          </a:r>
        </a:p>
      </dgm:t>
    </dgm:pt>
    <dgm:pt modelId="{B4FA435B-FF97-C142-BEBF-8BA741583EE5}" type="parTrans" cxnId="{E65CF1EE-921A-B245-8304-9470B0C50F50}">
      <dgm:prSet/>
      <dgm:spPr/>
      <dgm:t>
        <a:bodyPr/>
        <a:lstStyle/>
        <a:p>
          <a:endParaRPr lang="en-US"/>
        </a:p>
      </dgm:t>
    </dgm:pt>
    <dgm:pt modelId="{2ED8DFB3-3677-A546-9F25-7302BA2F9BC1}" type="sibTrans" cxnId="{E65CF1EE-921A-B245-8304-9470B0C50F50}">
      <dgm:prSet/>
      <dgm:spPr/>
      <dgm:t>
        <a:bodyPr/>
        <a:lstStyle/>
        <a:p>
          <a:endParaRPr lang="en-US"/>
        </a:p>
      </dgm:t>
    </dgm:pt>
    <dgm:pt modelId="{0E87E755-BFA1-C04E-80E7-66DA21A5AB3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Limitations</a:t>
          </a:r>
        </a:p>
      </dgm:t>
    </dgm:pt>
    <dgm:pt modelId="{8F9B48DF-5F22-F44A-8172-001535CD6593}" type="parTrans" cxnId="{BBEFF820-EF1E-AA49-846E-88CA5419FC39}">
      <dgm:prSet/>
      <dgm:spPr/>
      <dgm:t>
        <a:bodyPr/>
        <a:lstStyle/>
        <a:p>
          <a:endParaRPr lang="en-US"/>
        </a:p>
      </dgm:t>
    </dgm:pt>
    <dgm:pt modelId="{5C78DA84-DA49-194E-BC02-ECEA2FF2AF38}" type="sibTrans" cxnId="{BBEFF820-EF1E-AA49-846E-88CA5419FC39}">
      <dgm:prSet/>
      <dgm:spPr/>
      <dgm:t>
        <a:bodyPr/>
        <a:lstStyle/>
        <a:p>
          <a:endParaRPr lang="en-US"/>
        </a:p>
      </dgm:t>
    </dgm:pt>
    <dgm:pt modelId="{286A5E56-41AD-C34B-BE8A-6D2D4FBA700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Flights, Tickets, Airport Codes</a:t>
          </a:r>
          <a:r>
            <a:rPr lang="en-US" dirty="0"/>
            <a:t>: Key datasets analyzed for insights into operational and market dynamics.</a:t>
          </a:r>
          <a:endParaRPr lang="en-US" b="1" dirty="0"/>
        </a:p>
      </dgm:t>
    </dgm:pt>
    <dgm:pt modelId="{5EEE73ED-291F-844D-9BD4-948DD41F1802}" type="parTrans" cxnId="{C860B4A5-2CDA-FD4D-80DE-BB64A07C4FC9}">
      <dgm:prSet/>
      <dgm:spPr/>
      <dgm:t>
        <a:bodyPr/>
        <a:lstStyle/>
        <a:p>
          <a:endParaRPr lang="en-US"/>
        </a:p>
      </dgm:t>
    </dgm:pt>
    <dgm:pt modelId="{6332AAC5-FE7F-6A45-822C-39278613898D}" type="sibTrans" cxnId="{C860B4A5-2CDA-FD4D-80DE-BB64A07C4FC9}">
      <dgm:prSet/>
      <dgm:spPr/>
      <dgm:t>
        <a:bodyPr/>
        <a:lstStyle/>
        <a:p>
          <a:endParaRPr lang="en-US"/>
        </a:p>
      </dgm:t>
    </dgm:pt>
    <dgm:pt modelId="{A29F03E5-1449-584E-8D03-27B4CE242E8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Validation</a:t>
          </a:r>
          <a:r>
            <a:rPr lang="en-US" sz="800" dirty="0"/>
            <a:t>: Ensured all columns contain intended values, addressing discrepancies promptly.</a:t>
          </a:r>
          <a:endParaRPr lang="en-US" sz="800" b="1" dirty="0"/>
        </a:p>
      </dgm:t>
    </dgm:pt>
    <dgm:pt modelId="{3E0A81DA-43AA-0449-BB96-F41A593ECF98}" type="parTrans" cxnId="{C54DF778-F7DB-A444-9DA5-E29908D0C141}">
      <dgm:prSet/>
      <dgm:spPr/>
      <dgm:t>
        <a:bodyPr/>
        <a:lstStyle/>
        <a:p>
          <a:endParaRPr lang="en-US"/>
        </a:p>
      </dgm:t>
    </dgm:pt>
    <dgm:pt modelId="{0E39B024-DD29-2642-999E-FD4CB8E6C2DC}" type="sibTrans" cxnId="{C54DF778-F7DB-A444-9DA5-E29908D0C141}">
      <dgm:prSet/>
      <dgm:spPr/>
      <dgm:t>
        <a:bodyPr/>
        <a:lstStyle/>
        <a:p>
          <a:endParaRPr lang="en-US"/>
        </a:p>
      </dgm:t>
    </dgm:pt>
    <dgm:pt modelId="{07C50443-573D-054D-8493-7C4288DCAE5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Formatting</a:t>
          </a:r>
          <a:r>
            <a:rPr lang="en-US" sz="800" dirty="0"/>
            <a:t>: Corrected data types to align with analytical requirements.</a:t>
          </a:r>
          <a:endParaRPr lang="en-US" sz="800" b="1" dirty="0"/>
        </a:p>
      </dgm:t>
    </dgm:pt>
    <dgm:pt modelId="{752D8267-9F4C-2C4D-95D0-9D3ABD6F4B5E}" type="parTrans" cxnId="{CF82DE0C-7B1A-C64A-92D6-013782A2D312}">
      <dgm:prSet/>
      <dgm:spPr/>
      <dgm:t>
        <a:bodyPr/>
        <a:lstStyle/>
        <a:p>
          <a:endParaRPr lang="en-US"/>
        </a:p>
      </dgm:t>
    </dgm:pt>
    <dgm:pt modelId="{7581D2BC-68D8-AF4B-8965-7805DB6743E8}" type="sibTrans" cxnId="{CF82DE0C-7B1A-C64A-92D6-013782A2D312}">
      <dgm:prSet/>
      <dgm:spPr/>
      <dgm:t>
        <a:bodyPr/>
        <a:lstStyle/>
        <a:p>
          <a:endParaRPr lang="en-US"/>
        </a:p>
      </dgm:t>
    </dgm:pt>
    <dgm:pt modelId="{16A3B6D6-1F53-4C4F-8C67-4FB8D4559C7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Outliers</a:t>
          </a:r>
          <a:r>
            <a:rPr lang="en-US" sz="800" dirty="0"/>
            <a:t>: Retained outliers for comprehensive analysis of operational performance and anomalies.</a:t>
          </a:r>
          <a:endParaRPr lang="en-US" sz="800" b="1" dirty="0"/>
        </a:p>
      </dgm:t>
    </dgm:pt>
    <dgm:pt modelId="{1F92516F-89FF-7244-9C2C-A2BE46D71299}" type="parTrans" cxnId="{386DD0A6-32C9-044E-BFA2-AE8BBBAB2F25}">
      <dgm:prSet/>
      <dgm:spPr/>
      <dgm:t>
        <a:bodyPr/>
        <a:lstStyle/>
        <a:p>
          <a:endParaRPr lang="en-US"/>
        </a:p>
      </dgm:t>
    </dgm:pt>
    <dgm:pt modelId="{398C8F96-E143-444C-B54E-2B762236D58D}" type="sibTrans" cxnId="{386DD0A6-32C9-044E-BFA2-AE8BBBAB2F25}">
      <dgm:prSet/>
      <dgm:spPr/>
      <dgm:t>
        <a:bodyPr/>
        <a:lstStyle/>
        <a:p>
          <a:endParaRPr lang="en-US"/>
        </a:p>
      </dgm:t>
    </dgm:pt>
    <dgm:pt modelId="{3F7E6E7C-B62F-6D4D-85DD-0E60013CC6F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Missing Values</a:t>
          </a:r>
          <a:r>
            <a:rPr lang="en-US" sz="800" dirty="0"/>
            <a:t>: Applied robust imputation strategies, using medians for numeric columns to maintain dataset integrity.</a:t>
          </a:r>
          <a:endParaRPr lang="en-US" sz="800" b="1" dirty="0"/>
        </a:p>
      </dgm:t>
    </dgm:pt>
    <dgm:pt modelId="{2A655CBA-EB82-9E4D-A277-A76C7DDC032D}" type="parTrans" cxnId="{BF02AB57-AD48-C645-92FD-3EE6799BCF0C}">
      <dgm:prSet/>
      <dgm:spPr/>
      <dgm:t>
        <a:bodyPr/>
        <a:lstStyle/>
        <a:p>
          <a:endParaRPr lang="en-US"/>
        </a:p>
      </dgm:t>
    </dgm:pt>
    <dgm:pt modelId="{F7CA1048-B5C2-2E45-8DBE-A5AE68E79AC5}" type="sibTrans" cxnId="{BF02AB57-AD48-C645-92FD-3EE6799BCF0C}">
      <dgm:prSet/>
      <dgm:spPr/>
      <dgm:t>
        <a:bodyPr/>
        <a:lstStyle/>
        <a:p>
          <a:endParaRPr lang="en-US"/>
        </a:p>
      </dgm:t>
    </dgm:pt>
    <dgm:pt modelId="{44029AC4-EE57-E743-A35F-F87E9390172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Data Integrity</a:t>
          </a:r>
          <a:r>
            <a:rPr lang="en-US" sz="800" dirty="0"/>
            <a:t>: Removed invalid strings, ensuring datasets consist only of valid airport codes.</a:t>
          </a:r>
          <a:endParaRPr lang="en-US" sz="800" b="1" dirty="0"/>
        </a:p>
      </dgm:t>
    </dgm:pt>
    <dgm:pt modelId="{76701AE8-8F59-EB47-9611-6F2298DD23A1}" type="parTrans" cxnId="{F1A2E532-7B82-A949-BC71-9C1FE8B03857}">
      <dgm:prSet/>
      <dgm:spPr/>
      <dgm:t>
        <a:bodyPr/>
        <a:lstStyle/>
        <a:p>
          <a:endParaRPr lang="en-US"/>
        </a:p>
      </dgm:t>
    </dgm:pt>
    <dgm:pt modelId="{DE133DB0-29EC-EB46-A309-887171932B8E}" type="sibTrans" cxnId="{F1A2E532-7B82-A949-BC71-9C1FE8B03857}">
      <dgm:prSet/>
      <dgm:spPr/>
      <dgm:t>
        <a:bodyPr/>
        <a:lstStyle/>
        <a:p>
          <a:endParaRPr lang="en-US"/>
        </a:p>
      </dgm:t>
    </dgm:pt>
    <dgm:pt modelId="{FE7D7DBD-478C-5D46-9D74-930764F12DC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Duplicates</a:t>
          </a:r>
          <a:r>
            <a:rPr lang="en-US" sz="800" dirty="0"/>
            <a:t>: Eliminated duplicate entries across all columns to prevent data redundancy and ensure accuracy.</a:t>
          </a:r>
          <a:endParaRPr lang="en-US" sz="800" b="1" dirty="0"/>
        </a:p>
      </dgm:t>
    </dgm:pt>
    <dgm:pt modelId="{D41A7FF4-73CB-B446-93A9-8207E9F1F62E}" type="parTrans" cxnId="{FA78E3D2-0049-8749-801A-724A429F8ED3}">
      <dgm:prSet/>
      <dgm:spPr/>
      <dgm:t>
        <a:bodyPr/>
        <a:lstStyle/>
        <a:p>
          <a:endParaRPr lang="en-US"/>
        </a:p>
      </dgm:t>
    </dgm:pt>
    <dgm:pt modelId="{9CDDA698-1F15-424E-B832-265A4EFB798F}" type="sibTrans" cxnId="{FA78E3D2-0049-8749-801A-724A429F8ED3}">
      <dgm:prSet/>
      <dgm:spPr/>
      <dgm:t>
        <a:bodyPr/>
        <a:lstStyle/>
        <a:p>
          <a:endParaRPr lang="en-US"/>
        </a:p>
      </dgm:t>
    </dgm:pt>
    <dgm:pt modelId="{16AA1A09-0BEF-A049-8FD8-CF9781EE6E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Focused Analysis</a:t>
          </a:r>
          <a:r>
            <a:rPr lang="en-US" dirty="0"/>
            <a:t>: Filtered out cancelled flights, non-round trips, and non-US airports to tailor analysis to the US domestic market.</a:t>
          </a:r>
          <a:endParaRPr lang="en-US" b="1" dirty="0"/>
        </a:p>
      </dgm:t>
    </dgm:pt>
    <dgm:pt modelId="{3D61E42E-BFEC-064A-B05A-E7FC47962689}" type="parTrans" cxnId="{A3C34737-A9B8-F742-94B2-75A5547E0105}">
      <dgm:prSet/>
      <dgm:spPr/>
      <dgm:t>
        <a:bodyPr/>
        <a:lstStyle/>
        <a:p>
          <a:endParaRPr lang="en-US"/>
        </a:p>
      </dgm:t>
    </dgm:pt>
    <dgm:pt modelId="{EA2DC019-BF38-EC47-9BFD-57212A432474}" type="sibTrans" cxnId="{A3C34737-A9B8-F742-94B2-75A5547E0105}">
      <dgm:prSet/>
      <dgm:spPr/>
      <dgm:t>
        <a:bodyPr/>
        <a:lstStyle/>
        <a:p>
          <a:endParaRPr lang="en-US"/>
        </a:p>
      </dgm:t>
    </dgm:pt>
    <dgm:pt modelId="{84B40579-7BAB-2C46-9314-843EB16864E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Data Linkage</a:t>
          </a:r>
          <a:r>
            <a:rPr lang="en-US" dirty="0"/>
            <a:t>: Acknowledged challenges in linking tickets to their corresponding flights due to inherent data limitations, potentially impacting comprehensive analysis and insights.</a:t>
          </a:r>
          <a:endParaRPr lang="en-US" b="1" dirty="0"/>
        </a:p>
      </dgm:t>
    </dgm:pt>
    <dgm:pt modelId="{2B2CB159-F997-434D-9BB2-2C6FF262374A}" type="parTrans" cxnId="{9DE636E2-1EDB-1747-A114-197280F7B80F}">
      <dgm:prSet/>
      <dgm:spPr/>
      <dgm:t>
        <a:bodyPr/>
        <a:lstStyle/>
        <a:p>
          <a:endParaRPr lang="en-US"/>
        </a:p>
      </dgm:t>
    </dgm:pt>
    <dgm:pt modelId="{7393A40C-D546-CA48-B6B6-23B2C5D3037D}" type="sibTrans" cxnId="{9DE636E2-1EDB-1747-A114-197280F7B80F}">
      <dgm:prSet/>
      <dgm:spPr/>
      <dgm:t>
        <a:bodyPr/>
        <a:lstStyle/>
        <a:p>
          <a:endParaRPr lang="en-US"/>
        </a:p>
      </dgm:t>
    </dgm:pt>
    <dgm:pt modelId="{F2BA0E38-13D8-4884-BE47-26DDCE931CF9}" type="pres">
      <dgm:prSet presAssocID="{DF34E4CC-092F-4CEF-AF0A-69B75F8B9B37}" presName="root" presStyleCnt="0">
        <dgm:presLayoutVars>
          <dgm:dir/>
          <dgm:resizeHandles val="exact"/>
        </dgm:presLayoutVars>
      </dgm:prSet>
      <dgm:spPr/>
    </dgm:pt>
    <dgm:pt modelId="{0828CCDB-A523-4FFF-80EA-B8AEB26557DA}" type="pres">
      <dgm:prSet presAssocID="{20B562B5-7B6A-D748-9A2C-54EE52DDEAC2}" presName="compNode" presStyleCnt="0"/>
      <dgm:spPr/>
    </dgm:pt>
    <dgm:pt modelId="{EE558DBC-B805-4009-8D63-0ABDD0449CDA}" type="pres">
      <dgm:prSet presAssocID="{20B562B5-7B6A-D748-9A2C-54EE52DDEAC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icopter"/>
        </a:ext>
      </dgm:extLst>
    </dgm:pt>
    <dgm:pt modelId="{1EB21118-5E51-488E-AE8F-47637C44F26D}" type="pres">
      <dgm:prSet presAssocID="{20B562B5-7B6A-D748-9A2C-54EE52DDEAC2}" presName="iconSpace" presStyleCnt="0"/>
      <dgm:spPr/>
    </dgm:pt>
    <dgm:pt modelId="{78A228D0-60EC-44CB-9641-633E14530EDC}" type="pres">
      <dgm:prSet presAssocID="{20B562B5-7B6A-D748-9A2C-54EE52DDEAC2}" presName="parTx" presStyleLbl="revTx" presStyleIdx="0" presStyleCnt="8">
        <dgm:presLayoutVars>
          <dgm:chMax val="0"/>
          <dgm:chPref val="0"/>
        </dgm:presLayoutVars>
      </dgm:prSet>
      <dgm:spPr/>
    </dgm:pt>
    <dgm:pt modelId="{F54C4801-DB7D-4FF8-805C-293732E8E386}" type="pres">
      <dgm:prSet presAssocID="{20B562B5-7B6A-D748-9A2C-54EE52DDEAC2}" presName="txSpace" presStyleCnt="0"/>
      <dgm:spPr/>
    </dgm:pt>
    <dgm:pt modelId="{D9977375-2AF9-4675-A13E-246367B833B7}" type="pres">
      <dgm:prSet presAssocID="{20B562B5-7B6A-D748-9A2C-54EE52DDEAC2}" presName="desTx" presStyleLbl="revTx" presStyleIdx="1" presStyleCnt="8">
        <dgm:presLayoutVars/>
      </dgm:prSet>
      <dgm:spPr/>
    </dgm:pt>
    <dgm:pt modelId="{2D0E869C-81A0-43DA-A783-8E44919BD125}" type="pres">
      <dgm:prSet presAssocID="{94CCAD92-32D9-E347-A75C-E0FF83718585}" presName="sibTrans" presStyleCnt="0"/>
      <dgm:spPr/>
    </dgm:pt>
    <dgm:pt modelId="{7B080F40-1057-4D1A-B69C-7C7EA736C0DA}" type="pres">
      <dgm:prSet presAssocID="{AFD33AF3-172C-3C40-A031-9AD01AD10E3B}" presName="compNode" presStyleCnt="0"/>
      <dgm:spPr/>
    </dgm:pt>
    <dgm:pt modelId="{CA9C2773-FA9F-4A79-A93F-ECB57EB9239C}" type="pres">
      <dgm:prSet presAssocID="{AFD33AF3-172C-3C40-A031-9AD01AD10E3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304DA1D9-815B-412C-8BAA-CC3C49DC37F6}" type="pres">
      <dgm:prSet presAssocID="{AFD33AF3-172C-3C40-A031-9AD01AD10E3B}" presName="iconSpace" presStyleCnt="0"/>
      <dgm:spPr/>
    </dgm:pt>
    <dgm:pt modelId="{1FBBD807-002F-4256-B6D9-B30F0FAE1636}" type="pres">
      <dgm:prSet presAssocID="{AFD33AF3-172C-3C40-A031-9AD01AD10E3B}" presName="parTx" presStyleLbl="revTx" presStyleIdx="2" presStyleCnt="8">
        <dgm:presLayoutVars>
          <dgm:chMax val="0"/>
          <dgm:chPref val="0"/>
        </dgm:presLayoutVars>
      </dgm:prSet>
      <dgm:spPr/>
    </dgm:pt>
    <dgm:pt modelId="{47A170D3-5DBD-49B5-A5B2-9CFA13A8EB6F}" type="pres">
      <dgm:prSet presAssocID="{AFD33AF3-172C-3C40-A031-9AD01AD10E3B}" presName="txSpace" presStyleCnt="0"/>
      <dgm:spPr/>
    </dgm:pt>
    <dgm:pt modelId="{B150432A-F349-4FE6-8B16-93C907C28062}" type="pres">
      <dgm:prSet presAssocID="{AFD33AF3-172C-3C40-A031-9AD01AD10E3B}" presName="desTx" presStyleLbl="revTx" presStyleIdx="3" presStyleCnt="8" custLinFactNeighborX="-9356" custLinFactNeighborY="-10898">
        <dgm:presLayoutVars/>
      </dgm:prSet>
      <dgm:spPr/>
    </dgm:pt>
    <dgm:pt modelId="{7E1052F8-9C58-4978-B036-2093681ADF1F}" type="pres">
      <dgm:prSet presAssocID="{D2EF24F2-A334-7F45-86C6-1608A2970D85}" presName="sibTrans" presStyleCnt="0"/>
      <dgm:spPr/>
    </dgm:pt>
    <dgm:pt modelId="{D1020AAF-C793-4B31-9261-1F0251B7B28F}" type="pres">
      <dgm:prSet presAssocID="{DE4F7D5D-2245-4448-A163-E3A568139AC1}" presName="compNode" presStyleCnt="0"/>
      <dgm:spPr/>
    </dgm:pt>
    <dgm:pt modelId="{2A7B53C5-2D2B-47EA-9DDF-404ED477B699}" type="pres">
      <dgm:prSet presAssocID="{DE4F7D5D-2245-4448-A163-E3A568139AC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finity"/>
        </a:ext>
      </dgm:extLst>
    </dgm:pt>
    <dgm:pt modelId="{AA9C1D61-A61D-404B-B5BF-C6DA75DD392B}" type="pres">
      <dgm:prSet presAssocID="{DE4F7D5D-2245-4448-A163-E3A568139AC1}" presName="iconSpace" presStyleCnt="0"/>
      <dgm:spPr/>
    </dgm:pt>
    <dgm:pt modelId="{32F96C50-9508-4B46-8968-B73821F3D054}" type="pres">
      <dgm:prSet presAssocID="{DE4F7D5D-2245-4448-A163-E3A568139AC1}" presName="parTx" presStyleLbl="revTx" presStyleIdx="4" presStyleCnt="8">
        <dgm:presLayoutVars>
          <dgm:chMax val="0"/>
          <dgm:chPref val="0"/>
        </dgm:presLayoutVars>
      </dgm:prSet>
      <dgm:spPr/>
    </dgm:pt>
    <dgm:pt modelId="{F1D811C6-3018-4EBB-B95B-2C50FC0AA62C}" type="pres">
      <dgm:prSet presAssocID="{DE4F7D5D-2245-4448-A163-E3A568139AC1}" presName="txSpace" presStyleCnt="0"/>
      <dgm:spPr/>
    </dgm:pt>
    <dgm:pt modelId="{67EEC66C-3F57-441F-8E97-137D2308349C}" type="pres">
      <dgm:prSet presAssocID="{DE4F7D5D-2245-4448-A163-E3A568139AC1}" presName="desTx" presStyleLbl="revTx" presStyleIdx="5" presStyleCnt="8" custScaleY="83711">
        <dgm:presLayoutVars/>
      </dgm:prSet>
      <dgm:spPr/>
    </dgm:pt>
    <dgm:pt modelId="{3DA02260-9BBB-451A-B75C-3421A3AC2BC3}" type="pres">
      <dgm:prSet presAssocID="{2ED8DFB3-3677-A546-9F25-7302BA2F9BC1}" presName="sibTrans" presStyleCnt="0"/>
      <dgm:spPr/>
    </dgm:pt>
    <dgm:pt modelId="{7597FB3A-8493-442F-A6F2-A316BE7B1B1E}" type="pres">
      <dgm:prSet presAssocID="{0E87E755-BFA1-C04E-80E7-66DA21A5AB3B}" presName="compNode" presStyleCnt="0"/>
      <dgm:spPr/>
    </dgm:pt>
    <dgm:pt modelId="{698B3409-E7B4-4AF9-B546-D67446238606}" type="pres">
      <dgm:prSet presAssocID="{0E87E755-BFA1-C04E-80E7-66DA21A5AB3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lot"/>
        </a:ext>
      </dgm:extLst>
    </dgm:pt>
    <dgm:pt modelId="{0EF32882-FDF7-4D15-9D09-F11573565948}" type="pres">
      <dgm:prSet presAssocID="{0E87E755-BFA1-C04E-80E7-66DA21A5AB3B}" presName="iconSpace" presStyleCnt="0"/>
      <dgm:spPr/>
    </dgm:pt>
    <dgm:pt modelId="{750BAC58-4D2F-429C-AD58-AFE9DC6BF6BC}" type="pres">
      <dgm:prSet presAssocID="{0E87E755-BFA1-C04E-80E7-66DA21A5AB3B}" presName="parTx" presStyleLbl="revTx" presStyleIdx="6" presStyleCnt="8">
        <dgm:presLayoutVars>
          <dgm:chMax val="0"/>
          <dgm:chPref val="0"/>
        </dgm:presLayoutVars>
      </dgm:prSet>
      <dgm:spPr/>
    </dgm:pt>
    <dgm:pt modelId="{90E00D12-E99E-46CD-A184-FC72879D2CD6}" type="pres">
      <dgm:prSet presAssocID="{0E87E755-BFA1-C04E-80E7-66DA21A5AB3B}" presName="txSpace" presStyleCnt="0"/>
      <dgm:spPr/>
    </dgm:pt>
    <dgm:pt modelId="{837E0133-59E1-4B51-B532-02CFC1561762}" type="pres">
      <dgm:prSet presAssocID="{0E87E755-BFA1-C04E-80E7-66DA21A5AB3B}" presName="desTx" presStyleLbl="revTx" presStyleIdx="7" presStyleCnt="8">
        <dgm:presLayoutVars/>
      </dgm:prSet>
      <dgm:spPr/>
    </dgm:pt>
  </dgm:ptLst>
  <dgm:cxnLst>
    <dgm:cxn modelId="{CF82DE0C-7B1A-C64A-92D6-013782A2D312}" srcId="{AFD33AF3-172C-3C40-A031-9AD01AD10E3B}" destId="{07C50443-573D-054D-8493-7C4288DCAE54}" srcOrd="1" destOrd="0" parTransId="{752D8267-9F4C-2C4D-95D0-9D3ABD6F4B5E}" sibTransId="{7581D2BC-68D8-AF4B-8965-7805DB6743E8}"/>
    <dgm:cxn modelId="{A891B116-A0D7-C746-9A87-01CBC06CD6D6}" type="presOf" srcId="{84B40579-7BAB-2C46-9314-843EB16864EC}" destId="{837E0133-59E1-4B51-B532-02CFC1561762}" srcOrd="0" destOrd="0" presId="urn:microsoft.com/office/officeart/2018/2/layout/IconLabelDescriptionList"/>
    <dgm:cxn modelId="{82BE371A-56E6-B743-BF7C-33FAF3DFCBC6}" type="presOf" srcId="{AFD33AF3-172C-3C40-A031-9AD01AD10E3B}" destId="{1FBBD807-002F-4256-B6D9-B30F0FAE1636}" srcOrd="0" destOrd="0" presId="urn:microsoft.com/office/officeart/2018/2/layout/IconLabelDescriptionList"/>
    <dgm:cxn modelId="{9D62CD1D-1F6E-544B-8078-AD64457C3D20}" srcId="{DF34E4CC-092F-4CEF-AF0A-69B75F8B9B37}" destId="{20B562B5-7B6A-D748-9A2C-54EE52DDEAC2}" srcOrd="0" destOrd="0" parTransId="{547AA4C1-D08A-D347-BE65-637476465B98}" sibTransId="{94CCAD92-32D9-E347-A75C-E0FF83718585}"/>
    <dgm:cxn modelId="{BBEFF820-EF1E-AA49-846E-88CA5419FC39}" srcId="{DF34E4CC-092F-4CEF-AF0A-69B75F8B9B37}" destId="{0E87E755-BFA1-C04E-80E7-66DA21A5AB3B}" srcOrd="3" destOrd="0" parTransId="{8F9B48DF-5F22-F44A-8172-001535CD6593}" sibTransId="{5C78DA84-DA49-194E-BC02-ECEA2FF2AF38}"/>
    <dgm:cxn modelId="{1449D02F-D888-F24D-926D-5A8D1B81C7D0}" type="presOf" srcId="{FE7D7DBD-478C-5D46-9D74-930764F12DC9}" destId="{B150432A-F349-4FE6-8B16-93C907C28062}" srcOrd="0" destOrd="5" presId="urn:microsoft.com/office/officeart/2018/2/layout/IconLabelDescriptionList"/>
    <dgm:cxn modelId="{09C3CC30-DEC6-7344-8D3B-8A931B88102F}" type="presOf" srcId="{07C50443-573D-054D-8493-7C4288DCAE54}" destId="{B150432A-F349-4FE6-8B16-93C907C28062}" srcOrd="0" destOrd="1" presId="urn:microsoft.com/office/officeart/2018/2/layout/IconLabelDescriptionList"/>
    <dgm:cxn modelId="{F1A2E532-7B82-A949-BC71-9C1FE8B03857}" srcId="{AFD33AF3-172C-3C40-A031-9AD01AD10E3B}" destId="{44029AC4-EE57-E743-A35F-F87E93901721}" srcOrd="4" destOrd="0" parTransId="{76701AE8-8F59-EB47-9611-6F2298DD23A1}" sibTransId="{DE133DB0-29EC-EB46-A309-887171932B8E}"/>
    <dgm:cxn modelId="{A3C34737-A9B8-F742-94B2-75A5547E0105}" srcId="{DE4F7D5D-2245-4448-A163-E3A568139AC1}" destId="{16AA1A09-0BEF-A049-8FD8-CF9781EE6E96}" srcOrd="0" destOrd="0" parTransId="{3D61E42E-BFEC-064A-B05A-E7FC47962689}" sibTransId="{EA2DC019-BF38-EC47-9BFD-57212A432474}"/>
    <dgm:cxn modelId="{8532813A-EA0A-CB40-9109-AB57F3372DAE}" type="presOf" srcId="{DE4F7D5D-2245-4448-A163-E3A568139AC1}" destId="{32F96C50-9508-4B46-8968-B73821F3D054}" srcOrd="0" destOrd="0" presId="urn:microsoft.com/office/officeart/2018/2/layout/IconLabelDescriptionList"/>
    <dgm:cxn modelId="{5F2BB643-E098-9644-957E-B08B2940D3E6}" type="presOf" srcId="{44029AC4-EE57-E743-A35F-F87E93901721}" destId="{B150432A-F349-4FE6-8B16-93C907C28062}" srcOrd="0" destOrd="4" presId="urn:microsoft.com/office/officeart/2018/2/layout/IconLabelDescriptionList"/>
    <dgm:cxn modelId="{272A1745-8A00-0A4F-9D41-9983C361C53D}" srcId="{DF34E4CC-092F-4CEF-AF0A-69B75F8B9B37}" destId="{AFD33AF3-172C-3C40-A031-9AD01AD10E3B}" srcOrd="1" destOrd="0" parTransId="{E5BC708D-B5FD-A141-B540-DC99DDCD21EC}" sibTransId="{D2EF24F2-A334-7F45-86C6-1608A2970D85}"/>
    <dgm:cxn modelId="{3979DA4F-33D7-8142-895B-9FD57A25F299}" type="presOf" srcId="{A29F03E5-1449-584E-8D03-27B4CE242E8A}" destId="{B150432A-F349-4FE6-8B16-93C907C28062}" srcOrd="0" destOrd="0" presId="urn:microsoft.com/office/officeart/2018/2/layout/IconLabelDescriptionList"/>
    <dgm:cxn modelId="{C58E4653-A931-FE4C-8DE6-013F55B90E1D}" type="presOf" srcId="{3F7E6E7C-B62F-6D4D-85DD-0E60013CC6F7}" destId="{B150432A-F349-4FE6-8B16-93C907C28062}" srcOrd="0" destOrd="3" presId="urn:microsoft.com/office/officeart/2018/2/layout/IconLabelDescriptionList"/>
    <dgm:cxn modelId="{BF02AB57-AD48-C645-92FD-3EE6799BCF0C}" srcId="{AFD33AF3-172C-3C40-A031-9AD01AD10E3B}" destId="{3F7E6E7C-B62F-6D4D-85DD-0E60013CC6F7}" srcOrd="3" destOrd="0" parTransId="{2A655CBA-EB82-9E4D-A277-A76C7DDC032D}" sibTransId="{F7CA1048-B5C2-2E45-8DBE-A5AE68E79AC5}"/>
    <dgm:cxn modelId="{5F8F2664-340B-AC4F-A519-8525A973A43F}" type="presOf" srcId="{16A3B6D6-1F53-4C4F-8C67-4FB8D4559C7F}" destId="{B150432A-F349-4FE6-8B16-93C907C28062}" srcOrd="0" destOrd="2" presId="urn:microsoft.com/office/officeart/2018/2/layout/IconLabelDescriptionList"/>
    <dgm:cxn modelId="{60E11B71-9D08-D741-8F8C-4CE96224D5CE}" type="presOf" srcId="{0E87E755-BFA1-C04E-80E7-66DA21A5AB3B}" destId="{750BAC58-4D2F-429C-AD58-AFE9DC6BF6BC}" srcOrd="0" destOrd="0" presId="urn:microsoft.com/office/officeart/2018/2/layout/IconLabelDescriptionList"/>
    <dgm:cxn modelId="{C54DF778-F7DB-A444-9DA5-E29908D0C141}" srcId="{AFD33AF3-172C-3C40-A031-9AD01AD10E3B}" destId="{A29F03E5-1449-584E-8D03-27B4CE242E8A}" srcOrd="0" destOrd="0" parTransId="{3E0A81DA-43AA-0449-BB96-F41A593ECF98}" sibTransId="{0E39B024-DD29-2642-999E-FD4CB8E6C2DC}"/>
    <dgm:cxn modelId="{C860B4A5-2CDA-FD4D-80DE-BB64A07C4FC9}" srcId="{20B562B5-7B6A-D748-9A2C-54EE52DDEAC2}" destId="{286A5E56-41AD-C34B-BE8A-6D2D4FBA700A}" srcOrd="0" destOrd="0" parTransId="{5EEE73ED-291F-844D-9BD4-948DD41F1802}" sibTransId="{6332AAC5-FE7F-6A45-822C-39278613898D}"/>
    <dgm:cxn modelId="{386DD0A6-32C9-044E-BFA2-AE8BBBAB2F25}" srcId="{AFD33AF3-172C-3C40-A031-9AD01AD10E3B}" destId="{16A3B6D6-1F53-4C4F-8C67-4FB8D4559C7F}" srcOrd="2" destOrd="0" parTransId="{1F92516F-89FF-7244-9C2C-A2BE46D71299}" sibTransId="{398C8F96-E143-444C-B54E-2B762236D58D}"/>
    <dgm:cxn modelId="{A62341C6-091E-C141-B632-254254675888}" type="presOf" srcId="{16AA1A09-0BEF-A049-8FD8-CF9781EE6E96}" destId="{67EEC66C-3F57-441F-8E97-137D2308349C}" srcOrd="0" destOrd="0" presId="urn:microsoft.com/office/officeart/2018/2/layout/IconLabelDescriptionList"/>
    <dgm:cxn modelId="{1006B0D0-9455-CE49-BBB4-C5BAF36F5355}" type="presOf" srcId="{20B562B5-7B6A-D748-9A2C-54EE52DDEAC2}" destId="{78A228D0-60EC-44CB-9641-633E14530EDC}" srcOrd="0" destOrd="0" presId="urn:microsoft.com/office/officeart/2018/2/layout/IconLabelDescriptionList"/>
    <dgm:cxn modelId="{FA78E3D2-0049-8749-801A-724A429F8ED3}" srcId="{AFD33AF3-172C-3C40-A031-9AD01AD10E3B}" destId="{FE7D7DBD-478C-5D46-9D74-930764F12DC9}" srcOrd="5" destOrd="0" parTransId="{D41A7FF4-73CB-B446-93A9-8207E9F1F62E}" sibTransId="{9CDDA698-1F15-424E-B832-265A4EFB798F}"/>
    <dgm:cxn modelId="{9DE636E2-1EDB-1747-A114-197280F7B80F}" srcId="{0E87E755-BFA1-C04E-80E7-66DA21A5AB3B}" destId="{84B40579-7BAB-2C46-9314-843EB16864EC}" srcOrd="0" destOrd="0" parTransId="{2B2CB159-F997-434D-9BB2-2C6FF262374A}" sibTransId="{7393A40C-D546-CA48-B6B6-23B2C5D3037D}"/>
    <dgm:cxn modelId="{E65CF1EE-921A-B245-8304-9470B0C50F50}" srcId="{DF34E4CC-092F-4CEF-AF0A-69B75F8B9B37}" destId="{DE4F7D5D-2245-4448-A163-E3A568139AC1}" srcOrd="2" destOrd="0" parTransId="{B4FA435B-FF97-C142-BEBF-8BA741583EE5}" sibTransId="{2ED8DFB3-3677-A546-9F25-7302BA2F9BC1}"/>
    <dgm:cxn modelId="{4E6FCAF9-1A33-B34E-A6B3-DBC67C041203}" type="presOf" srcId="{DF34E4CC-092F-4CEF-AF0A-69B75F8B9B37}" destId="{F2BA0E38-13D8-4884-BE47-26DDCE931CF9}" srcOrd="0" destOrd="0" presId="urn:microsoft.com/office/officeart/2018/2/layout/IconLabelDescriptionList"/>
    <dgm:cxn modelId="{A3007AFC-55DF-2244-9E97-C3108744D8DF}" type="presOf" srcId="{286A5E56-41AD-C34B-BE8A-6D2D4FBA700A}" destId="{D9977375-2AF9-4675-A13E-246367B833B7}" srcOrd="0" destOrd="0" presId="urn:microsoft.com/office/officeart/2018/2/layout/IconLabelDescriptionList"/>
    <dgm:cxn modelId="{6BF7AE63-57C5-004E-99CC-B576E755C442}" type="presParOf" srcId="{F2BA0E38-13D8-4884-BE47-26DDCE931CF9}" destId="{0828CCDB-A523-4FFF-80EA-B8AEB26557DA}" srcOrd="0" destOrd="0" presId="urn:microsoft.com/office/officeart/2018/2/layout/IconLabelDescriptionList"/>
    <dgm:cxn modelId="{01087756-2109-894A-943C-ED4522782322}" type="presParOf" srcId="{0828CCDB-A523-4FFF-80EA-B8AEB26557DA}" destId="{EE558DBC-B805-4009-8D63-0ABDD0449CDA}" srcOrd="0" destOrd="0" presId="urn:microsoft.com/office/officeart/2018/2/layout/IconLabelDescriptionList"/>
    <dgm:cxn modelId="{9ACDE040-1F01-944C-9786-D2DACCD93E98}" type="presParOf" srcId="{0828CCDB-A523-4FFF-80EA-B8AEB26557DA}" destId="{1EB21118-5E51-488E-AE8F-47637C44F26D}" srcOrd="1" destOrd="0" presId="urn:microsoft.com/office/officeart/2018/2/layout/IconLabelDescriptionList"/>
    <dgm:cxn modelId="{C62AAEB3-C163-284B-A4AF-05709A4C32D4}" type="presParOf" srcId="{0828CCDB-A523-4FFF-80EA-B8AEB26557DA}" destId="{78A228D0-60EC-44CB-9641-633E14530EDC}" srcOrd="2" destOrd="0" presId="urn:microsoft.com/office/officeart/2018/2/layout/IconLabelDescriptionList"/>
    <dgm:cxn modelId="{61D1C571-70F7-4E4F-82B4-949C37C2A6E6}" type="presParOf" srcId="{0828CCDB-A523-4FFF-80EA-B8AEB26557DA}" destId="{F54C4801-DB7D-4FF8-805C-293732E8E386}" srcOrd="3" destOrd="0" presId="urn:microsoft.com/office/officeart/2018/2/layout/IconLabelDescriptionList"/>
    <dgm:cxn modelId="{1202CB3E-CE7B-3C48-B30F-5895E4A9E498}" type="presParOf" srcId="{0828CCDB-A523-4FFF-80EA-B8AEB26557DA}" destId="{D9977375-2AF9-4675-A13E-246367B833B7}" srcOrd="4" destOrd="0" presId="urn:microsoft.com/office/officeart/2018/2/layout/IconLabelDescriptionList"/>
    <dgm:cxn modelId="{FFBFA686-45A7-D749-AE70-D7111074C316}" type="presParOf" srcId="{F2BA0E38-13D8-4884-BE47-26DDCE931CF9}" destId="{2D0E869C-81A0-43DA-A783-8E44919BD125}" srcOrd="1" destOrd="0" presId="urn:microsoft.com/office/officeart/2018/2/layout/IconLabelDescriptionList"/>
    <dgm:cxn modelId="{B978CD7F-799C-0D41-AD39-FD1D07952140}" type="presParOf" srcId="{F2BA0E38-13D8-4884-BE47-26DDCE931CF9}" destId="{7B080F40-1057-4D1A-B69C-7C7EA736C0DA}" srcOrd="2" destOrd="0" presId="urn:microsoft.com/office/officeart/2018/2/layout/IconLabelDescriptionList"/>
    <dgm:cxn modelId="{2F6E297F-48DE-A049-A6E8-28C1CEF1E60D}" type="presParOf" srcId="{7B080F40-1057-4D1A-B69C-7C7EA736C0DA}" destId="{CA9C2773-FA9F-4A79-A93F-ECB57EB9239C}" srcOrd="0" destOrd="0" presId="urn:microsoft.com/office/officeart/2018/2/layout/IconLabelDescriptionList"/>
    <dgm:cxn modelId="{3E347D19-5141-6F4D-92CF-83EA4B0C8CD9}" type="presParOf" srcId="{7B080F40-1057-4D1A-B69C-7C7EA736C0DA}" destId="{304DA1D9-815B-412C-8BAA-CC3C49DC37F6}" srcOrd="1" destOrd="0" presId="urn:microsoft.com/office/officeart/2018/2/layout/IconLabelDescriptionList"/>
    <dgm:cxn modelId="{D830EEC5-4788-2041-8BD3-4E098A321B53}" type="presParOf" srcId="{7B080F40-1057-4D1A-B69C-7C7EA736C0DA}" destId="{1FBBD807-002F-4256-B6D9-B30F0FAE1636}" srcOrd="2" destOrd="0" presId="urn:microsoft.com/office/officeart/2018/2/layout/IconLabelDescriptionList"/>
    <dgm:cxn modelId="{2E3FB895-E551-894B-B213-D3F9F9841BA7}" type="presParOf" srcId="{7B080F40-1057-4D1A-B69C-7C7EA736C0DA}" destId="{47A170D3-5DBD-49B5-A5B2-9CFA13A8EB6F}" srcOrd="3" destOrd="0" presId="urn:microsoft.com/office/officeart/2018/2/layout/IconLabelDescriptionList"/>
    <dgm:cxn modelId="{FDC3D637-4B80-2742-95FA-E191D6BDD9F9}" type="presParOf" srcId="{7B080F40-1057-4D1A-B69C-7C7EA736C0DA}" destId="{B150432A-F349-4FE6-8B16-93C907C28062}" srcOrd="4" destOrd="0" presId="urn:microsoft.com/office/officeart/2018/2/layout/IconLabelDescriptionList"/>
    <dgm:cxn modelId="{4B4ADF92-4C6E-3544-BD6B-15742BD8E5EE}" type="presParOf" srcId="{F2BA0E38-13D8-4884-BE47-26DDCE931CF9}" destId="{7E1052F8-9C58-4978-B036-2093681ADF1F}" srcOrd="3" destOrd="0" presId="urn:microsoft.com/office/officeart/2018/2/layout/IconLabelDescriptionList"/>
    <dgm:cxn modelId="{F342BB0A-1B3A-E045-8535-CCD38D54AD94}" type="presParOf" srcId="{F2BA0E38-13D8-4884-BE47-26DDCE931CF9}" destId="{D1020AAF-C793-4B31-9261-1F0251B7B28F}" srcOrd="4" destOrd="0" presId="urn:microsoft.com/office/officeart/2018/2/layout/IconLabelDescriptionList"/>
    <dgm:cxn modelId="{223114A0-0A14-4D41-AB73-D6644799CDDB}" type="presParOf" srcId="{D1020AAF-C793-4B31-9261-1F0251B7B28F}" destId="{2A7B53C5-2D2B-47EA-9DDF-404ED477B699}" srcOrd="0" destOrd="0" presId="urn:microsoft.com/office/officeart/2018/2/layout/IconLabelDescriptionList"/>
    <dgm:cxn modelId="{AF92C15A-A2BF-EF44-AD52-00CD1E50D3F4}" type="presParOf" srcId="{D1020AAF-C793-4B31-9261-1F0251B7B28F}" destId="{AA9C1D61-A61D-404B-B5BF-C6DA75DD392B}" srcOrd="1" destOrd="0" presId="urn:microsoft.com/office/officeart/2018/2/layout/IconLabelDescriptionList"/>
    <dgm:cxn modelId="{DF4D65ED-B923-CF47-8862-6C5056497B3B}" type="presParOf" srcId="{D1020AAF-C793-4B31-9261-1F0251B7B28F}" destId="{32F96C50-9508-4B46-8968-B73821F3D054}" srcOrd="2" destOrd="0" presId="urn:microsoft.com/office/officeart/2018/2/layout/IconLabelDescriptionList"/>
    <dgm:cxn modelId="{39661CA9-D031-8648-8202-924D0215D50D}" type="presParOf" srcId="{D1020AAF-C793-4B31-9261-1F0251B7B28F}" destId="{F1D811C6-3018-4EBB-B95B-2C50FC0AA62C}" srcOrd="3" destOrd="0" presId="urn:microsoft.com/office/officeart/2018/2/layout/IconLabelDescriptionList"/>
    <dgm:cxn modelId="{A73A2249-D8F6-1D40-94E5-385B5D5B91CE}" type="presParOf" srcId="{D1020AAF-C793-4B31-9261-1F0251B7B28F}" destId="{67EEC66C-3F57-441F-8E97-137D2308349C}" srcOrd="4" destOrd="0" presId="urn:microsoft.com/office/officeart/2018/2/layout/IconLabelDescriptionList"/>
    <dgm:cxn modelId="{9A74B702-2132-3A43-A07E-10E350495BB6}" type="presParOf" srcId="{F2BA0E38-13D8-4884-BE47-26DDCE931CF9}" destId="{3DA02260-9BBB-451A-B75C-3421A3AC2BC3}" srcOrd="5" destOrd="0" presId="urn:microsoft.com/office/officeart/2018/2/layout/IconLabelDescriptionList"/>
    <dgm:cxn modelId="{A073357D-AF2A-0E4F-BF04-F77DDDF42F82}" type="presParOf" srcId="{F2BA0E38-13D8-4884-BE47-26DDCE931CF9}" destId="{7597FB3A-8493-442F-A6F2-A316BE7B1B1E}" srcOrd="6" destOrd="0" presId="urn:microsoft.com/office/officeart/2018/2/layout/IconLabelDescriptionList"/>
    <dgm:cxn modelId="{94A4ED92-C967-5948-B9AE-9967B6E45244}" type="presParOf" srcId="{7597FB3A-8493-442F-A6F2-A316BE7B1B1E}" destId="{698B3409-E7B4-4AF9-B546-D67446238606}" srcOrd="0" destOrd="0" presId="urn:microsoft.com/office/officeart/2018/2/layout/IconLabelDescriptionList"/>
    <dgm:cxn modelId="{4894779A-A711-4247-838A-730CAC14B2F3}" type="presParOf" srcId="{7597FB3A-8493-442F-A6F2-A316BE7B1B1E}" destId="{0EF32882-FDF7-4D15-9D09-F11573565948}" srcOrd="1" destOrd="0" presId="urn:microsoft.com/office/officeart/2018/2/layout/IconLabelDescriptionList"/>
    <dgm:cxn modelId="{2457BC05-385D-BF4A-96C4-CC79CB54433C}" type="presParOf" srcId="{7597FB3A-8493-442F-A6F2-A316BE7B1B1E}" destId="{750BAC58-4D2F-429C-AD58-AFE9DC6BF6BC}" srcOrd="2" destOrd="0" presId="urn:microsoft.com/office/officeart/2018/2/layout/IconLabelDescriptionList"/>
    <dgm:cxn modelId="{8AF36A0F-92EE-9C47-BA1A-CBA4C62070F9}" type="presParOf" srcId="{7597FB3A-8493-442F-A6F2-A316BE7B1B1E}" destId="{90E00D12-E99E-46CD-A184-FC72879D2CD6}" srcOrd="3" destOrd="0" presId="urn:microsoft.com/office/officeart/2018/2/layout/IconLabelDescriptionList"/>
    <dgm:cxn modelId="{56D1AE2F-341A-6F4D-9CD8-BE2328AFA5D2}" type="presParOf" srcId="{7597FB3A-8493-442F-A6F2-A316BE7B1B1E}" destId="{837E0133-59E1-4B51-B532-02CFC1561762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58DBC-B805-4009-8D63-0ABDD0449CDA}">
      <dsp:nvSpPr>
        <dsp:cNvPr id="0" name=""/>
        <dsp:cNvSpPr/>
      </dsp:nvSpPr>
      <dsp:spPr>
        <a:xfrm>
          <a:off x="1378" y="404093"/>
          <a:ext cx="880031" cy="88003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A228D0-60EC-44CB-9641-633E14530EDC}">
      <dsp:nvSpPr>
        <dsp:cNvPr id="0" name=""/>
        <dsp:cNvSpPr/>
      </dsp:nvSpPr>
      <dsp:spPr>
        <a:xfrm>
          <a:off x="1378" y="1431771"/>
          <a:ext cx="2514375" cy="4360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Datasets</a:t>
          </a:r>
        </a:p>
      </dsp:txBody>
      <dsp:txXfrm>
        <a:off x="1378" y="1431771"/>
        <a:ext cx="2514375" cy="436086"/>
      </dsp:txXfrm>
    </dsp:sp>
    <dsp:sp modelId="{D9977375-2AF9-4675-A13E-246367B833B7}">
      <dsp:nvSpPr>
        <dsp:cNvPr id="0" name=""/>
        <dsp:cNvSpPr/>
      </dsp:nvSpPr>
      <dsp:spPr>
        <a:xfrm>
          <a:off x="1378" y="1936531"/>
          <a:ext cx="2514375" cy="19012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Flights, Tickets, Airport Codes</a:t>
          </a:r>
          <a:r>
            <a:rPr lang="en-US" sz="1100" kern="1200" dirty="0"/>
            <a:t>: Key datasets analyzed for insights into operational and market dynamics.</a:t>
          </a:r>
          <a:endParaRPr lang="en-US" sz="1100" b="1" kern="1200" dirty="0"/>
        </a:p>
      </dsp:txBody>
      <dsp:txXfrm>
        <a:off x="1378" y="1936531"/>
        <a:ext cx="2514375" cy="1901216"/>
      </dsp:txXfrm>
    </dsp:sp>
    <dsp:sp modelId="{CA9C2773-FA9F-4A79-A93F-ECB57EB9239C}">
      <dsp:nvSpPr>
        <dsp:cNvPr id="0" name=""/>
        <dsp:cNvSpPr/>
      </dsp:nvSpPr>
      <dsp:spPr>
        <a:xfrm>
          <a:off x="2955769" y="390087"/>
          <a:ext cx="880031" cy="88003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BBD807-002F-4256-B6D9-B30F0FAE1636}">
      <dsp:nvSpPr>
        <dsp:cNvPr id="0" name=""/>
        <dsp:cNvSpPr/>
      </dsp:nvSpPr>
      <dsp:spPr>
        <a:xfrm>
          <a:off x="2955769" y="1418970"/>
          <a:ext cx="2514375" cy="4360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 dirty="0"/>
            <a:t>Data Quality Assurance</a:t>
          </a:r>
        </a:p>
      </dsp:txBody>
      <dsp:txXfrm>
        <a:off x="2955769" y="1418970"/>
        <a:ext cx="2514375" cy="436086"/>
      </dsp:txXfrm>
    </dsp:sp>
    <dsp:sp modelId="{B150432A-F349-4FE6-8B16-93C907C28062}">
      <dsp:nvSpPr>
        <dsp:cNvPr id="0" name=""/>
        <dsp:cNvSpPr/>
      </dsp:nvSpPr>
      <dsp:spPr>
        <a:xfrm>
          <a:off x="2720524" y="1714235"/>
          <a:ext cx="2514375" cy="1927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Validation</a:t>
          </a:r>
          <a:r>
            <a:rPr lang="en-US" sz="800" kern="1200" dirty="0"/>
            <a:t>: Ensured all columns contain intended values, addressing discrepancies promptly.</a:t>
          </a:r>
          <a:endParaRPr lang="en-US" sz="800" b="1" kern="1200" dirty="0"/>
        </a:p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Formatting</a:t>
          </a:r>
          <a:r>
            <a:rPr lang="en-US" sz="800" kern="1200" dirty="0"/>
            <a:t>: Corrected data types to align with analytical requirements.</a:t>
          </a:r>
          <a:endParaRPr lang="en-US" sz="800" b="1" kern="1200" dirty="0"/>
        </a:p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Outliers</a:t>
          </a:r>
          <a:r>
            <a:rPr lang="en-US" sz="800" kern="1200" dirty="0"/>
            <a:t>: Retained outliers for comprehensive analysis of operational performance and anomalies.</a:t>
          </a:r>
          <a:endParaRPr lang="en-US" sz="800" b="1" kern="1200" dirty="0"/>
        </a:p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Missing Values</a:t>
          </a:r>
          <a:r>
            <a:rPr lang="en-US" sz="800" kern="1200" dirty="0"/>
            <a:t>: Applied robust imputation strategies, using medians for numeric columns to maintain dataset integrity.</a:t>
          </a:r>
          <a:endParaRPr lang="en-US" sz="800" b="1" kern="1200" dirty="0"/>
        </a:p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Data Integrity</a:t>
          </a:r>
          <a:r>
            <a:rPr lang="en-US" sz="800" kern="1200" dirty="0"/>
            <a:t>: Removed invalid strings, ensuring datasets consist only of valid airport codes.</a:t>
          </a:r>
          <a:endParaRPr lang="en-US" sz="800" b="1" kern="1200" dirty="0"/>
        </a:p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Duplicates</a:t>
          </a:r>
          <a:r>
            <a:rPr lang="en-US" sz="800" kern="1200" dirty="0"/>
            <a:t>: Eliminated duplicate entries across all columns to prevent data redundancy and ensure accuracy.</a:t>
          </a:r>
          <a:endParaRPr lang="en-US" sz="800" b="1" kern="1200" dirty="0"/>
        </a:p>
      </dsp:txBody>
      <dsp:txXfrm>
        <a:off x="2720524" y="1714235"/>
        <a:ext cx="2514375" cy="1927463"/>
      </dsp:txXfrm>
    </dsp:sp>
    <dsp:sp modelId="{2A7B53C5-2D2B-47EA-9DDF-404ED477B699}">
      <dsp:nvSpPr>
        <dsp:cNvPr id="0" name=""/>
        <dsp:cNvSpPr/>
      </dsp:nvSpPr>
      <dsp:spPr>
        <a:xfrm>
          <a:off x="5910159" y="468640"/>
          <a:ext cx="880031" cy="88003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F96C50-9508-4B46-8968-B73821F3D054}">
      <dsp:nvSpPr>
        <dsp:cNvPr id="0" name=""/>
        <dsp:cNvSpPr/>
      </dsp:nvSpPr>
      <dsp:spPr>
        <a:xfrm>
          <a:off x="5910159" y="1497523"/>
          <a:ext cx="2514375" cy="4360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 dirty="0"/>
            <a:t>Data Filtering and Restrictions</a:t>
          </a:r>
        </a:p>
      </dsp:txBody>
      <dsp:txXfrm>
        <a:off x="5910159" y="1497523"/>
        <a:ext cx="2514375" cy="436086"/>
      </dsp:txXfrm>
    </dsp:sp>
    <dsp:sp modelId="{67EEC66C-3F57-441F-8E97-137D2308349C}">
      <dsp:nvSpPr>
        <dsp:cNvPr id="0" name=""/>
        <dsp:cNvSpPr/>
      </dsp:nvSpPr>
      <dsp:spPr>
        <a:xfrm>
          <a:off x="5910159" y="2159815"/>
          <a:ext cx="2514375" cy="16133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Focused Analysis</a:t>
          </a:r>
          <a:r>
            <a:rPr lang="en-US" sz="1100" kern="1200" dirty="0"/>
            <a:t>: Filtered out cancelled flights, non-round trips, and non-US airports to tailor analysis to the US domestic market.</a:t>
          </a:r>
          <a:endParaRPr lang="en-US" sz="1100" b="1" kern="1200" dirty="0"/>
        </a:p>
      </dsp:txBody>
      <dsp:txXfrm>
        <a:off x="5910159" y="2159815"/>
        <a:ext cx="2514375" cy="1613386"/>
      </dsp:txXfrm>
    </dsp:sp>
    <dsp:sp modelId="{698B3409-E7B4-4AF9-B546-D67446238606}">
      <dsp:nvSpPr>
        <dsp:cNvPr id="0" name=""/>
        <dsp:cNvSpPr/>
      </dsp:nvSpPr>
      <dsp:spPr>
        <a:xfrm>
          <a:off x="8864550" y="390087"/>
          <a:ext cx="880031" cy="88003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0BAC58-4D2F-429C-AD58-AFE9DC6BF6BC}">
      <dsp:nvSpPr>
        <dsp:cNvPr id="0" name=""/>
        <dsp:cNvSpPr/>
      </dsp:nvSpPr>
      <dsp:spPr>
        <a:xfrm>
          <a:off x="8864550" y="1418970"/>
          <a:ext cx="2514375" cy="4360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Limitations</a:t>
          </a:r>
        </a:p>
      </dsp:txBody>
      <dsp:txXfrm>
        <a:off x="8864550" y="1418970"/>
        <a:ext cx="2514375" cy="436086"/>
      </dsp:txXfrm>
    </dsp:sp>
    <dsp:sp modelId="{837E0133-59E1-4B51-B532-02CFC1561762}">
      <dsp:nvSpPr>
        <dsp:cNvPr id="0" name=""/>
        <dsp:cNvSpPr/>
      </dsp:nvSpPr>
      <dsp:spPr>
        <a:xfrm>
          <a:off x="8864550" y="1924290"/>
          <a:ext cx="2514375" cy="1927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Data Linkage</a:t>
          </a:r>
          <a:r>
            <a:rPr lang="en-US" sz="1100" kern="1200" dirty="0"/>
            <a:t>: Acknowledged challenges in linking tickets to their corresponding flights due to inherent data limitations, potentially impacting comprehensive analysis and insights.</a:t>
          </a:r>
          <a:endParaRPr lang="en-US" sz="1100" b="1" kern="1200" dirty="0"/>
        </a:p>
      </dsp:txBody>
      <dsp:txXfrm>
        <a:off x="8864550" y="1924290"/>
        <a:ext cx="2514375" cy="19274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7/17/24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11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7/17/24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689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7/17/24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827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7/17/24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26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7/17/24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137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7/17/24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78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7/17/24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290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7/17/24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840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7/17/24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42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7/17/24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04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7/17/24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99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7/17/24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446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22E0291-99C8-40F9-ADAB-32589A3B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View from plane wing">
            <a:extLst>
              <a:ext uri="{FF2B5EF4-FFF2-40B4-BE49-F238E27FC236}">
                <a16:creationId xmlns:a16="http://schemas.microsoft.com/office/drawing/2014/main" id="{420DBCEA-62B8-50FE-D569-19BC3923FD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2"/>
            <a:ext cx="12191979" cy="685799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5830D2-F2AE-4DD8-B586-89B097791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EA50C7-3C1A-6389-6B67-F92B5880C4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941" y="319716"/>
            <a:ext cx="7966542" cy="25086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Capital One Airline Data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3CD868-32A4-9E6F-4F45-1410EDD378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941" y="5119940"/>
            <a:ext cx="4867234" cy="1738058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Sreephani Devireddy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June 2024</a:t>
            </a:r>
          </a:p>
        </p:txBody>
      </p:sp>
    </p:spTree>
    <p:extLst>
      <p:ext uri="{BB962C8B-B14F-4D97-AF65-F5344CB8AC3E}">
        <p14:creationId xmlns:p14="http://schemas.microsoft.com/office/powerpoint/2010/main" val="108230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036F7-B10B-412E-894B-994BF6992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KPIs for Future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3D14B-BD05-299F-20A8-723DCD1B1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552" y="2453834"/>
            <a:ext cx="10869248" cy="4190034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US" sz="26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In addition to essential metrics like distance, fare, arrival/departure delays, and occupancy rate, the following KPIs provide crucial insights: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sz="26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Seat Distribution: </a:t>
            </a:r>
            <a:r>
              <a:rPr lang="en-US" sz="26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Segmentation between Business and Economy classes guides pricing strategies and service offerings.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sz="26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Target Audience Analysis: </a:t>
            </a:r>
            <a:r>
              <a:rPr lang="en-US" sz="26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Demographic insights optimize marketing and service customization.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sz="26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Local Economic Factors: </a:t>
            </a:r>
            <a:r>
              <a:rPr lang="en-US" sz="26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Income levels impact demand for premium travel and route profitability.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sz="26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Promotions and Pricing: </a:t>
            </a:r>
            <a:r>
              <a:rPr lang="en-US" sz="26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Monitoring discounts and promotional strategies informs revenue management.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sz="26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Weather Impacts: </a:t>
            </a:r>
            <a:r>
              <a:rPr lang="en-US" sz="26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Weather analysis enhances schedule reliability and passenger satisfaction.</a:t>
            </a:r>
          </a:p>
          <a:p>
            <a:pPr marL="342900" indent="-342900" algn="l">
              <a:buFont typeface="Wingdings" pitchFamily="2" charset="2"/>
              <a:buChar char="Ø"/>
            </a:pPr>
            <a:r>
              <a:rPr lang="en-US" sz="26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Flight Change Management: </a:t>
            </a:r>
            <a:r>
              <a:rPr lang="en-US" sz="26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Minimizing disruptions from flight changes enhances customer experience.</a:t>
            </a:r>
          </a:p>
          <a:p>
            <a:pPr algn="l"/>
            <a:r>
              <a:rPr lang="en-US" sz="26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</a:rPr>
              <a:t>These KPIs enable comprehensive analysis, supporting strategic decisions to optimize operations, revenue, and customer satisfaction in the airline industry.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930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279CB98-976B-40EA-81C0-E41C11E7A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10FC428-98F2-41B0-859F-EC3A5A41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A99716-1C73-A04C-DAF1-5F69A1521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3" y="365125"/>
            <a:ext cx="5288718" cy="2663825"/>
          </a:xfrm>
        </p:spPr>
        <p:txBody>
          <a:bodyPr>
            <a:normAutofit/>
          </a:bodyPr>
          <a:lstStyle/>
          <a:p>
            <a:r>
              <a:rPr lang="en-US" dirty="0"/>
              <a:t>CONTEXT</a:t>
            </a:r>
          </a:p>
        </p:txBody>
      </p:sp>
      <p:pic>
        <p:nvPicPr>
          <p:cNvPr id="8" name="Picture 7" descr="World map with flight paths">
            <a:extLst>
              <a:ext uri="{FF2B5EF4-FFF2-40B4-BE49-F238E27FC236}">
                <a16:creationId xmlns:a16="http://schemas.microsoft.com/office/drawing/2014/main" id="{6F495702-5386-3F4A-F60C-93B7BB6C7F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8" r="8285" b="2"/>
          <a:stretch/>
        </p:blipFill>
        <p:spPr>
          <a:xfrm>
            <a:off x="484553" y="3694814"/>
            <a:ext cx="5231428" cy="2661535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29B66AAD-E2D6-4E63-A491-B5CA241C5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2" y="0"/>
            <a:ext cx="6095998" cy="6858000"/>
            <a:chOff x="6096002" y="-9073"/>
            <a:chExt cx="6095998" cy="686707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B608A2F-0FE5-4AD3-A12C-CEFA95192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971BD8E-CD34-4B44-B62F-AE81B7FF3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34F7ADA-13A3-EC22-5923-07FAF8BC5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7825" y="123568"/>
            <a:ext cx="5554154" cy="6474940"/>
          </a:xfrm>
        </p:spPr>
        <p:txBody>
          <a:bodyPr anchor="ctr">
            <a:norm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The Airline company is considering entry into the US domestic market and seeks recommendations to inform its business decisions. 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ANALYZE DATA AND PROVIDE INSIGHTS FOR THE BELOW: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The 10 busiest round-trip routes in terms of number of round-trip flights in the quarter. Exclude canceled flights when performing the calculation.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The 10 most profitable round-trip routes (without considering the upfront airplane cost) in the quarter. Along with the profit, show total revenue, total cost, summary values of other key components and total round-trip flights in the quarter for the top 10 most profitable routes. Exclude canceled flights from these calculations.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The 5 round trip routes that you recommend to invest in based on any factors that you choose.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The number of round-trip flights it will take to breakeven on the upfront airplane cost for each of the 5 round trip routes that you recommend. Print key summary components for these routes.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Key Performance Indicators (KPI’s) that you recommend tracking in the future to measure the success of the round-trip routes that you recommend.</a:t>
            </a:r>
          </a:p>
        </p:txBody>
      </p:sp>
    </p:spTree>
    <p:extLst>
      <p:ext uri="{BB962C8B-B14F-4D97-AF65-F5344CB8AC3E}">
        <p14:creationId xmlns:p14="http://schemas.microsoft.com/office/powerpoint/2010/main" val="3788886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F15C8E-093E-4823-A12A-001BAA62B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DC60494-71A0-4561-A012-BA2338D0D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22957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0247D8-4EAA-9F23-C505-62BBDCF1D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570831"/>
          </a:xfrm>
        </p:spPr>
        <p:txBody>
          <a:bodyPr>
            <a:normAutofit/>
          </a:bodyPr>
          <a:lstStyle/>
          <a:p>
            <a:r>
              <a:rPr lang="en-US" b="1" dirty="0"/>
              <a:t>Dataset Management Strategy</a:t>
            </a:r>
            <a:endParaRPr lang="en-US" dirty="0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6EA4EE51-462D-5065-144C-EE02778370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684435"/>
              </p:ext>
            </p:extLst>
          </p:nvPr>
        </p:nvGraphicFramePr>
        <p:xfrm>
          <a:off x="427383" y="2443163"/>
          <a:ext cx="11380304" cy="42418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6091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279CB98-976B-40EA-81C0-E41C11E7A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0FC428-98F2-41B0-859F-EC3A5A41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2433F5-2604-7E5C-7424-35E9309AC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3" y="365125"/>
            <a:ext cx="5288718" cy="2663825"/>
          </a:xfrm>
        </p:spPr>
        <p:txBody>
          <a:bodyPr>
            <a:normAutofit/>
          </a:bodyPr>
          <a:lstStyle/>
          <a:p>
            <a:r>
              <a:rPr lang="en-US" sz="5000" b="1"/>
              <a:t>Approach to Data Munging/Merging</a:t>
            </a:r>
            <a:br>
              <a:rPr lang="en-US" sz="5000" b="1"/>
            </a:br>
            <a:endParaRPr lang="en-US" sz="5000"/>
          </a:p>
        </p:txBody>
      </p:sp>
      <p:pic>
        <p:nvPicPr>
          <p:cNvPr id="7" name="Graphic 6" descr="Airplane">
            <a:extLst>
              <a:ext uri="{FF2B5EF4-FFF2-40B4-BE49-F238E27FC236}">
                <a16:creationId xmlns:a16="http://schemas.microsoft.com/office/drawing/2014/main" id="{56E071D9-9EE5-9628-F837-09F8EE2D0B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96314" y="3694814"/>
            <a:ext cx="2661535" cy="266153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29B66AAD-E2D6-4E63-A491-B5CA241C5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2" y="0"/>
            <a:ext cx="6095998" cy="6858000"/>
            <a:chOff x="6096002" y="-9073"/>
            <a:chExt cx="6095998" cy="686707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B608A2F-0FE5-4AD3-A12C-CEFA95192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971BD8E-CD34-4B44-B62F-AE81B7FF3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59564-820D-4D85-DC3E-3E5758E32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0671" y="649432"/>
            <a:ext cx="5301307" cy="5527531"/>
          </a:xfrm>
        </p:spPr>
        <p:txBody>
          <a:bodyPr anchor="ctr">
            <a:normAutofit fontScale="25000" lnSpcReduction="20000"/>
          </a:bodyPr>
          <a:lstStyle/>
          <a:p>
            <a:pPr>
              <a:lnSpc>
                <a:spcPct val="110000"/>
              </a:lnSpc>
            </a:pPr>
            <a:r>
              <a:rPr lang="en-US" sz="4600" b="1" dirty="0"/>
              <a:t>Objective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4600" dirty="0"/>
              <a:t>Optimize analysis of busiest and most profitable flight routes through efficient data aggregation and merging.</a:t>
            </a:r>
          </a:p>
          <a:p>
            <a:pPr>
              <a:lnSpc>
                <a:spcPct val="110000"/>
              </a:lnSpc>
            </a:pPr>
            <a:r>
              <a:rPr lang="en-US" sz="4600" b="1" dirty="0"/>
              <a:t>Methodology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n-US" sz="4600" b="1" dirty="0"/>
              <a:t>Aggregation</a:t>
            </a:r>
            <a:endParaRPr lang="en-US" sz="4600" dirty="0"/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Aggregate FLIGHTS and TICKETS datasets by ORIGIN and DESTINATION.</a:t>
            </a:r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Summarize key metrics: PASSENGERS, ITIN_FARE, and operational data.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n-US" sz="4600" b="1" dirty="0"/>
              <a:t>Merging Strategy</a:t>
            </a:r>
            <a:endParaRPr lang="en-US" sz="4600" dirty="0"/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Perform inner join on aggregated datasets to integrate flight and ticketing details.</a:t>
            </a:r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Incorporate AIRPORT_CODES for airport classifications (large/medium).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n-US" sz="4600" b="1" dirty="0"/>
              <a:t>Integration</a:t>
            </a:r>
            <a:endParaRPr lang="en-US" sz="4600" dirty="0"/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Create unified dataset for comprehensive route analysis.</a:t>
            </a:r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Evaluate profitability and operational efficiency of flight routes.</a:t>
            </a:r>
          </a:p>
          <a:p>
            <a:pPr>
              <a:lnSpc>
                <a:spcPct val="110000"/>
              </a:lnSpc>
            </a:pPr>
            <a:r>
              <a:rPr lang="en-US" sz="4600" b="1" dirty="0"/>
              <a:t>Benefits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4600" b="1" dirty="0"/>
              <a:t>Efficiency</a:t>
            </a:r>
            <a:r>
              <a:rPr lang="en-US" sz="4600" dirty="0"/>
              <a:t>: Reduces computational complexity by aggregating before merging.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4600" b="1" dirty="0"/>
              <a:t>Insightful Analysis</a:t>
            </a:r>
            <a:r>
              <a:rPr lang="en-US" sz="4600" dirty="0"/>
              <a:t>: Facilitates detailed exploration of busy and profitable routes.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4600" b="1" dirty="0"/>
              <a:t>Actionable Insights</a:t>
            </a:r>
            <a:r>
              <a:rPr lang="en-US" sz="4600" dirty="0"/>
              <a:t>: Supports strategic decisions based on robust data analysis.</a:t>
            </a:r>
          </a:p>
          <a:p>
            <a:pPr>
              <a:lnSpc>
                <a:spcPct val="110000"/>
              </a:lnSpc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97204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6F976-2178-995B-C9EE-2FAFD9E98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Top 10 Busy routes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A58AB4-91E0-2A5B-A8FD-86F163E2B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4500" y="2400300"/>
            <a:ext cx="8529638" cy="409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34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D46EB-88B0-41D5-DC25-54492B31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Top 10 Profitable routes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84397B-6138-837E-421D-BCDDEF86B3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7351" y="2357438"/>
            <a:ext cx="8329612" cy="413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16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3CAB5-6EC7-B1F5-62DB-D3E52736B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Top 10 Least Delay routes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125AA0-C47F-509A-DB78-4AC1FBC693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4575" y="2371725"/>
            <a:ext cx="7315199" cy="430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7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A2689-7E49-D3D7-755B-90850BC4B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Top 5 Recommended Routes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7A36B8-B9CF-FF7E-2884-7ADB03EE2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5926" y="2576513"/>
            <a:ext cx="8429624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145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CACFD-3C0F-B1A3-F083-2063D9B0B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Breakeven Analysis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FE80BC-5F48-F99B-2D8A-59546B53F7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0847" y="2588088"/>
            <a:ext cx="7951806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555088"/>
      </p:ext>
    </p:extLst>
  </p:cSld>
  <p:clrMapOvr>
    <a:masterClrMapping/>
  </p:clrMapOvr>
</p:sld>
</file>

<file path=ppt/theme/theme1.xml><?xml version="1.0" encoding="utf-8"?>
<a:theme xmlns:a="http://schemas.openxmlformats.org/drawingml/2006/main" name="MatrixVTI">
  <a:themeElements>
    <a:clrScheme name="AnalogousFromDarkSeedLeftStep">
      <a:dk1>
        <a:srgbClr val="000000"/>
      </a:dk1>
      <a:lt1>
        <a:srgbClr val="FFFFFF"/>
      </a:lt1>
      <a:dk2>
        <a:srgbClr val="243441"/>
      </a:dk2>
      <a:lt2>
        <a:srgbClr val="E8E7E2"/>
      </a:lt2>
      <a:accent1>
        <a:srgbClr val="4859C8"/>
      </a:accent1>
      <a:accent2>
        <a:srgbClr val="367CB6"/>
      </a:accent2>
      <a:accent3>
        <a:srgbClr val="41B3B7"/>
      </a:accent3>
      <a:accent4>
        <a:srgbClr val="36B685"/>
      </a:accent4>
      <a:accent5>
        <a:srgbClr val="42B95A"/>
      </a:accent5>
      <a:accent6>
        <a:srgbClr val="52B636"/>
      </a:accent6>
      <a:hlink>
        <a:srgbClr val="319355"/>
      </a:hlink>
      <a:folHlink>
        <a:srgbClr val="7F7F7F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649</Words>
  <Application>Microsoft Macintosh PowerPoint</Application>
  <PresentationFormat>Widescreen</PresentationFormat>
  <Paragraphs>55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Avenir Next LT Pro</vt:lpstr>
      <vt:lpstr>Bahnschrift</vt:lpstr>
      <vt:lpstr>Calibri</vt:lpstr>
      <vt:lpstr>Wingdings</vt:lpstr>
      <vt:lpstr>MatrixVTI</vt:lpstr>
      <vt:lpstr>Capital One Airline Data Challenge</vt:lpstr>
      <vt:lpstr>CONTEXT</vt:lpstr>
      <vt:lpstr>Dataset Management Strategy</vt:lpstr>
      <vt:lpstr>Approach to Data Munging/Merging </vt:lpstr>
      <vt:lpstr>Top 10 Busy routes</vt:lpstr>
      <vt:lpstr>Top 10 Profitable routes</vt:lpstr>
      <vt:lpstr>Top 10 Least Delay routes</vt:lpstr>
      <vt:lpstr>Top 5 Recommended Routes</vt:lpstr>
      <vt:lpstr>Breakeven Analysis</vt:lpstr>
      <vt:lpstr>KPIs for Future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Sreephani Devireddy</dc:creator>
  <cp:lastModifiedBy>Sreephani Devireddy</cp:lastModifiedBy>
  <cp:revision>7</cp:revision>
  <dcterms:created xsi:type="dcterms:W3CDTF">2024-06-19T16:37:06Z</dcterms:created>
  <dcterms:modified xsi:type="dcterms:W3CDTF">2024-07-18T16:36:23Z</dcterms:modified>
</cp:coreProperties>
</file>

<file path=docProps/thumbnail.jpeg>
</file>